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58" r:id="rId6"/>
    <p:sldId id="266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71" d="100"/>
          <a:sy n="71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16" y="0"/>
            <a:ext cx="9173616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0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2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616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7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3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0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63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FB0A3-946C-41EF-9049-7F5953632C9F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8259-137F-4CC0-8BF1-65474D660AC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1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amites.gub.u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61307" y="1416277"/>
            <a:ext cx="7772400" cy="25597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s-UY" sz="4600" b="1" dirty="0" smtClean="0"/>
              <a:t>Programa de Apoyo </a:t>
            </a:r>
            <a:r>
              <a:rPr lang="es-UY" sz="4600" b="1" dirty="0"/>
              <a:t>para </a:t>
            </a:r>
            <a:r>
              <a:rPr lang="es-UY" sz="4600" b="1" dirty="0" err="1"/>
              <a:t>mipymes</a:t>
            </a:r>
            <a:r>
              <a:rPr lang="es-UY" sz="4600" b="1" dirty="0"/>
              <a:t> eficientes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134836" y="4718957"/>
            <a:ext cx="6858000" cy="1469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UY" dirty="0"/>
              <a:t>Ministerio de Industria, Energía y Minería</a:t>
            </a:r>
          </a:p>
          <a:p>
            <a:r>
              <a:rPr lang="es-UY" dirty="0">
                <a:solidFill>
                  <a:schemeClr val="bg1"/>
                </a:solidFill>
              </a:rPr>
              <a:t>15 de marzo de 2022</a:t>
            </a:r>
          </a:p>
        </p:txBody>
      </p:sp>
    </p:spTree>
    <p:extLst>
      <p:ext uri="{BB962C8B-B14F-4D97-AF65-F5344CB8AC3E}">
        <p14:creationId xmlns:p14="http://schemas.microsoft.com/office/powerpoint/2010/main" val="1417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28650" y="1399452"/>
            <a:ext cx="7886700" cy="46517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s-UY" sz="2400" dirty="0" smtClean="0"/>
              <a:t>Son </a:t>
            </a:r>
            <a:r>
              <a:rPr lang="es-UY" sz="2400" b="1" dirty="0" smtClean="0"/>
              <a:t>fondos </a:t>
            </a:r>
            <a:r>
              <a:rPr lang="es-UY" sz="2400" b="1" dirty="0"/>
              <a:t>no reembolsables </a:t>
            </a:r>
            <a:r>
              <a:rPr lang="es-UY" sz="2400" dirty="0" smtClean="0"/>
              <a:t>para apoyar la implementación </a:t>
            </a:r>
            <a:r>
              <a:rPr lang="es-UY" sz="2400" dirty="0"/>
              <a:t>de medidas de eficiencia energética (MMEE</a:t>
            </a:r>
            <a:r>
              <a:rPr lang="es-UY" sz="2400" dirty="0" smtClean="0"/>
              <a:t>) en </a:t>
            </a:r>
            <a:r>
              <a:rPr lang="es-UY" sz="2400" b="1" dirty="0" err="1" smtClean="0"/>
              <a:t>mipymes</a:t>
            </a:r>
            <a:r>
              <a:rPr lang="es-UY" sz="2400" dirty="0" smtClean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s-UY" sz="2400" dirty="0" smtClean="0"/>
              <a:t>El </a:t>
            </a:r>
            <a:r>
              <a:rPr lang="es-UY" sz="2400" dirty="0"/>
              <a:t>porcentaje </a:t>
            </a:r>
            <a:r>
              <a:rPr lang="es-UY" sz="2400" dirty="0" smtClean="0"/>
              <a:t>de </a:t>
            </a:r>
            <a:r>
              <a:rPr lang="es-UY" sz="2400" dirty="0"/>
              <a:t>reembolso varía </a:t>
            </a:r>
            <a:r>
              <a:rPr lang="es-UY" sz="2400" dirty="0" smtClean="0"/>
              <a:t>en </a:t>
            </a:r>
            <a:r>
              <a:rPr lang="es-UY" sz="2400" dirty="0"/>
              <a:t>función del tamaño de la empresa y del tipo de MMEE.</a:t>
            </a:r>
            <a:endParaRPr lang="es-UY" sz="2400" dirty="0" smtClean="0"/>
          </a:p>
          <a:p>
            <a:pPr>
              <a:spcBef>
                <a:spcPts val="1800"/>
              </a:spcBef>
            </a:pPr>
            <a:endParaRPr lang="es-UY" sz="2400" dirty="0"/>
          </a:p>
          <a:p>
            <a:pPr>
              <a:spcBef>
                <a:spcPts val="1800"/>
              </a:spcBef>
            </a:pPr>
            <a:endParaRPr lang="es-UY" sz="2400" dirty="0" smtClean="0"/>
          </a:p>
          <a:p>
            <a:pPr>
              <a:spcBef>
                <a:spcPts val="1800"/>
              </a:spcBef>
            </a:pPr>
            <a:endParaRPr lang="es-UY" sz="2400" dirty="0" smtClean="0"/>
          </a:p>
          <a:p>
            <a:pPr>
              <a:spcBef>
                <a:spcPts val="1800"/>
              </a:spcBef>
            </a:pPr>
            <a:endParaRPr lang="es-UY" sz="2400" dirty="0" smtClean="0"/>
          </a:p>
          <a:p>
            <a:pPr>
              <a:spcBef>
                <a:spcPts val="1800"/>
              </a:spcBef>
            </a:pPr>
            <a:r>
              <a:rPr lang="es-UY" sz="2400" dirty="0" smtClean="0"/>
              <a:t>Fondos disponibles: </a:t>
            </a:r>
            <a:r>
              <a:rPr lang="es-UY" sz="2400" b="1" dirty="0" smtClean="0"/>
              <a:t>$ 30.000.000</a:t>
            </a:r>
          </a:p>
          <a:p>
            <a:pPr>
              <a:spcBef>
                <a:spcPts val="1800"/>
              </a:spcBef>
            </a:pPr>
            <a:r>
              <a:rPr lang="es-UY" sz="2400" dirty="0" smtClean="0"/>
              <a:t>Período postulación: desde el </a:t>
            </a:r>
            <a:r>
              <a:rPr lang="es-UY" sz="2400" dirty="0" smtClean="0"/>
              <a:t>16/03/2022 </a:t>
            </a:r>
            <a:r>
              <a:rPr lang="es-UY" sz="2400" dirty="0" smtClean="0"/>
              <a:t>hasta el </a:t>
            </a:r>
            <a:r>
              <a:rPr lang="es-UY" sz="2400" b="1" dirty="0" smtClean="0"/>
              <a:t>15/12/2022 </a:t>
            </a:r>
          </a:p>
          <a:p>
            <a:pPr marL="457200" lvl="1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es-UY" sz="2200" dirty="0" smtClean="0"/>
          </a:p>
          <a:p>
            <a:pPr marL="457200" lvl="1" indent="0">
              <a:spcBef>
                <a:spcPts val="1800"/>
              </a:spcBef>
              <a:buFont typeface="Arial" panose="020B0604020202020204" pitchFamily="34" charset="0"/>
              <a:buNone/>
            </a:pPr>
            <a:endParaRPr lang="es-UY" sz="2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8650" y="314100"/>
            <a:ext cx="7887600" cy="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dirty="0" smtClean="0">
                <a:solidFill>
                  <a:schemeClr val="accent5"/>
                </a:solidFill>
              </a:rPr>
              <a:t>¿En qué consiste el beneficio?</a:t>
            </a:r>
            <a:endParaRPr lang="es-UY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64257"/>
              </p:ext>
            </p:extLst>
          </p:nvPr>
        </p:nvGraphicFramePr>
        <p:xfrm>
          <a:off x="832341" y="3091028"/>
          <a:ext cx="7559999" cy="1331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7430"/>
                <a:gridCol w="1527523"/>
                <a:gridCol w="1527523"/>
                <a:gridCol w="1527523"/>
              </a:tblGrid>
              <a:tr h="3378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UY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Micro </a:t>
                      </a:r>
                      <a:endParaRPr lang="es-UY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Pequeña</a:t>
                      </a:r>
                      <a:endParaRPr lang="es-UY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Mediana</a:t>
                      </a:r>
                      <a:endParaRPr lang="es-UY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9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% máximo de reembolso* </a:t>
                      </a:r>
                      <a:endParaRPr lang="es-UY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90%</a:t>
                      </a:r>
                      <a:endParaRPr lang="es-UY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75%</a:t>
                      </a:r>
                      <a:endParaRPr lang="es-UY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60%</a:t>
                      </a:r>
                      <a:endParaRPr lang="es-UY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Tope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por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empresa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en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$)</a:t>
                      </a:r>
                      <a:endParaRPr lang="es-UY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</a:rPr>
                        <a:t>$45.000</a:t>
                      </a:r>
                      <a:endParaRPr lang="es-UY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$90.000</a:t>
                      </a:r>
                      <a:endParaRPr lang="es-UY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$135.000</a:t>
                      </a:r>
                      <a:endParaRPr lang="es-UY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832340" y="4362221"/>
            <a:ext cx="755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/>
              <a:t>*Excepto </a:t>
            </a:r>
            <a:r>
              <a:rPr lang="es-UY" sz="1400" dirty="0" smtClean="0"/>
              <a:t>para determinadas medidas, </a:t>
            </a:r>
            <a:r>
              <a:rPr lang="es-UY" sz="1400" dirty="0"/>
              <a:t>especificadas en </a:t>
            </a:r>
            <a:r>
              <a:rPr lang="es-UY" sz="1400" dirty="0" smtClean="0"/>
              <a:t>las bases, que </a:t>
            </a:r>
            <a:r>
              <a:rPr lang="es-UY" sz="1400" dirty="0"/>
              <a:t>tendrán un reembolso </a:t>
            </a:r>
            <a:r>
              <a:rPr lang="es-UY" sz="1400" dirty="0" smtClean="0"/>
              <a:t>menor.</a:t>
            </a:r>
            <a:endParaRPr lang="es-UY" sz="1400" dirty="0"/>
          </a:p>
        </p:txBody>
      </p:sp>
    </p:spTree>
    <p:extLst>
      <p:ext uri="{BB962C8B-B14F-4D97-AF65-F5344CB8AC3E}">
        <p14:creationId xmlns:p14="http://schemas.microsoft.com/office/powerpoint/2010/main" val="22244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28650" y="1211195"/>
            <a:ext cx="7886700" cy="49341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s-UY" sz="2000" dirty="0" smtClean="0"/>
              <a:t>Por </a:t>
            </a:r>
            <a:r>
              <a:rPr lang="es-UY" sz="2000" dirty="0"/>
              <a:t>orden de llegada de las </a:t>
            </a:r>
            <a:r>
              <a:rPr lang="es-UY" sz="2000" dirty="0" smtClean="0"/>
              <a:t>postulaciones. </a:t>
            </a:r>
          </a:p>
          <a:p>
            <a:pPr>
              <a:spcBef>
                <a:spcPts val="1200"/>
              </a:spcBef>
            </a:pPr>
            <a:r>
              <a:rPr lang="es-UY" sz="2000" dirty="0" smtClean="0"/>
              <a:t>Hasta </a:t>
            </a:r>
            <a:r>
              <a:rPr lang="es-UY" sz="2000" dirty="0" smtClean="0"/>
              <a:t>el </a:t>
            </a:r>
            <a:r>
              <a:rPr lang="es-UY" sz="2000" dirty="0" smtClean="0"/>
              <a:t>01/09/2022: </a:t>
            </a:r>
            <a:r>
              <a:rPr lang="es-UY" sz="2000" dirty="0" smtClean="0"/>
              <a:t>cupos por </a:t>
            </a:r>
            <a:r>
              <a:rPr lang="es-UY" sz="2000" dirty="0" smtClean="0"/>
              <a:t>región.</a:t>
            </a:r>
          </a:p>
          <a:p>
            <a:pPr>
              <a:spcBef>
                <a:spcPts val="1200"/>
              </a:spcBef>
            </a:pPr>
            <a:r>
              <a:rPr lang="es-ES_tradnl" sz="2000" dirty="0" smtClean="0"/>
              <a:t>Desde </a:t>
            </a:r>
            <a:r>
              <a:rPr lang="es-ES_tradnl" sz="2000" dirty="0" smtClean="0"/>
              <a:t>01/09/2022: reasignación de fondos no adjudicados a la fecha.</a:t>
            </a:r>
            <a:endParaRPr lang="es-UY" sz="2000" dirty="0" smtClean="0"/>
          </a:p>
          <a:p>
            <a:pPr>
              <a:spcBef>
                <a:spcPts val="2400"/>
              </a:spcBef>
            </a:pPr>
            <a:endParaRPr lang="es-UY" sz="2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s-UY" sz="2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8650" y="314100"/>
            <a:ext cx="7887600" cy="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dirty="0">
                <a:solidFill>
                  <a:schemeClr val="accent5"/>
                </a:solidFill>
              </a:rPr>
              <a:t>¿</a:t>
            </a:r>
            <a:r>
              <a:rPr lang="es-UY" sz="3600" b="1" dirty="0" smtClean="0">
                <a:solidFill>
                  <a:schemeClr val="accent5"/>
                </a:solidFill>
              </a:rPr>
              <a:t>Cómo se asignan los fondos?</a:t>
            </a:r>
            <a:endParaRPr lang="es-UY" sz="3600" b="1" dirty="0">
              <a:solidFill>
                <a:schemeClr val="accent5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478523"/>
              </p:ext>
            </p:extLst>
          </p:nvPr>
        </p:nvGraphicFramePr>
        <p:xfrm>
          <a:off x="4397188" y="3330130"/>
          <a:ext cx="4445433" cy="2102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3681"/>
                <a:gridCol w="783400"/>
                <a:gridCol w="995082"/>
                <a:gridCol w="1062318"/>
                <a:gridCol w="900952"/>
              </a:tblGrid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Micro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Pequeñas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Medianas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UY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/>
                        </a:rPr>
                        <a:t>Z1</a:t>
                      </a:r>
                      <a:endParaRPr lang="es-UY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/>
                        </a:rPr>
                        <a:t>Z2</a:t>
                      </a:r>
                      <a:endParaRPr lang="es-UY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5000"/>
                      </a:schemeClr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/>
                        </a:rPr>
                        <a:t>Z3</a:t>
                      </a:r>
                      <a:endParaRPr lang="es-UY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75000"/>
                      </a:srgbClr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/>
                        </a:rPr>
                        <a:t>Z4</a:t>
                      </a:r>
                      <a:endParaRPr lang="es-UY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75000"/>
                      </a:schemeClr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solidFill>
                            <a:schemeClr val="tx1"/>
                          </a:solidFill>
                          <a:effectLst/>
                        </a:rPr>
                        <a:t>Z5</a:t>
                      </a:r>
                      <a:endParaRPr lang="es-UY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alpha val="75000"/>
                      </a:schemeClr>
                    </a:solidFill>
                  </a:tcPr>
                </a:tc>
              </a:tr>
              <a:tr h="3003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chemeClr val="tx1"/>
                          </a:solidFill>
                          <a:effectLst/>
                        </a:rPr>
                        <a:t>407</a:t>
                      </a:r>
                      <a:endParaRPr lang="es-UY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upo 5"/>
          <p:cNvGrpSpPr>
            <a:grpSpLocks noChangeAspect="1"/>
          </p:cNvGrpSpPr>
          <p:nvPr/>
        </p:nvGrpSpPr>
        <p:grpSpPr>
          <a:xfrm>
            <a:off x="628650" y="2569615"/>
            <a:ext cx="3351724" cy="3538898"/>
            <a:chOff x="706750" y="1121434"/>
            <a:chExt cx="4714180" cy="4977440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20870" t="7978" r="25978" b="6505"/>
            <a:stretch/>
          </p:blipFill>
          <p:spPr>
            <a:xfrm>
              <a:off x="706750" y="1121434"/>
              <a:ext cx="4714180" cy="4977440"/>
            </a:xfrm>
            <a:prstGeom prst="rect">
              <a:avLst/>
            </a:prstGeom>
          </p:spPr>
        </p:pic>
        <p:sp>
          <p:nvSpPr>
            <p:cNvPr id="8" name="CuadroTexto 7"/>
            <p:cNvSpPr txBox="1"/>
            <p:nvPr/>
          </p:nvSpPr>
          <p:spPr>
            <a:xfrm>
              <a:off x="1491705" y="2273608"/>
              <a:ext cx="1199736" cy="39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b="1" dirty="0" smtClean="0"/>
                <a:t>Zona 4</a:t>
              </a:r>
              <a:endParaRPr lang="en-US" b="1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2704847" y="2981229"/>
              <a:ext cx="1385976" cy="398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b="1" dirty="0" smtClean="0"/>
                <a:t>Zona 3</a:t>
              </a:r>
              <a:endParaRPr lang="en-US" b="1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3772619" y="3911126"/>
              <a:ext cx="1232158" cy="51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b="1" dirty="0" smtClean="0"/>
                <a:t>Zona 5</a:t>
              </a:r>
              <a:endParaRPr lang="en-US" b="1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585074" y="5396929"/>
              <a:ext cx="1187545" cy="51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b="1" dirty="0" smtClean="0"/>
                <a:t>Zona 1</a:t>
              </a:r>
              <a:endParaRPr lang="en-US" b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12940" y="4362094"/>
              <a:ext cx="1287249" cy="51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UY" b="1" dirty="0" smtClean="0"/>
                <a:t>Zona 2</a:t>
              </a:r>
              <a:endParaRPr lang="en-US" b="1" dirty="0"/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814047" y="2958351"/>
            <a:ext cx="370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/>
              <a:t>Cantidad de empresas por zona</a:t>
            </a:r>
            <a:endParaRPr lang="es-UY" b="1" dirty="0"/>
          </a:p>
        </p:txBody>
      </p:sp>
    </p:spTree>
    <p:extLst>
      <p:ext uri="{BB962C8B-B14F-4D97-AF65-F5344CB8AC3E}">
        <p14:creationId xmlns:p14="http://schemas.microsoft.com/office/powerpoint/2010/main" val="3539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28650" y="1399453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s-UY" sz="2200" b="1" dirty="0" err="1" smtClean="0"/>
              <a:t>Mipymes</a:t>
            </a:r>
            <a:r>
              <a:rPr lang="es-UY" sz="2200" b="1" dirty="0" smtClean="0"/>
              <a:t>:</a:t>
            </a:r>
            <a:r>
              <a:rPr lang="es-UY" sz="2200" dirty="0" smtClean="0"/>
              <a:t> 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UY" sz="2200" dirty="0" smtClean="0"/>
              <a:t>Con </a:t>
            </a:r>
            <a:r>
              <a:rPr lang="es-UY" sz="2200" b="1" dirty="0"/>
              <a:t>certificado pyme vigente </a:t>
            </a:r>
            <a:r>
              <a:rPr lang="es-UY" sz="2200" dirty="0"/>
              <a:t>de todo el </a:t>
            </a:r>
            <a:r>
              <a:rPr lang="es-UY" sz="2200" dirty="0" smtClean="0"/>
              <a:t>país</a:t>
            </a:r>
            <a:endParaRPr lang="es-UY" sz="2200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UY" sz="2200" dirty="0" smtClean="0"/>
              <a:t>De </a:t>
            </a:r>
            <a:r>
              <a:rPr lang="es-UY" sz="2200" b="1" dirty="0" smtClean="0"/>
              <a:t>todos </a:t>
            </a:r>
            <a:r>
              <a:rPr lang="es-UY" sz="2200" b="1" dirty="0" smtClean="0"/>
              <a:t>los sectores de actividad</a:t>
            </a:r>
            <a:r>
              <a:rPr lang="es-UY" sz="2200" dirty="0" smtClean="0"/>
              <a:t>, excepto del sector agropecuario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UY" sz="2200" dirty="0" smtClean="0"/>
              <a:t>Que desarrollen sus actividades en un </a:t>
            </a:r>
            <a:r>
              <a:rPr lang="es-UY" sz="2200" b="1" dirty="0" smtClean="0"/>
              <a:t>establecimiento</a:t>
            </a:r>
            <a:r>
              <a:rPr lang="es-UY" sz="2200" b="1" dirty="0" smtClean="0"/>
              <a:t> </a:t>
            </a:r>
            <a:r>
              <a:rPr lang="es-UY" sz="2200" b="1" dirty="0" smtClean="0"/>
              <a:t>comercial  </a:t>
            </a:r>
            <a:r>
              <a:rPr lang="es-UY" sz="2200" b="1" dirty="0" smtClean="0"/>
              <a:t>o productivo</a:t>
            </a:r>
            <a:endParaRPr lang="es-UY" sz="2200" b="1" dirty="0" smtClean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s-UY" sz="2200" dirty="0" smtClean="0"/>
              <a:t>Que tengan </a:t>
            </a:r>
            <a:r>
              <a:rPr lang="es-UY" sz="2200" dirty="0" smtClean="0"/>
              <a:t>al menos </a:t>
            </a:r>
            <a:r>
              <a:rPr lang="es-UY" sz="2200" b="1" dirty="0" smtClean="0"/>
              <a:t>2 años de funcionamiento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s-UY" sz="22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s-UY" sz="22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8650" y="314100"/>
            <a:ext cx="7887600" cy="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dirty="0" smtClean="0">
                <a:solidFill>
                  <a:schemeClr val="accent5"/>
                </a:solidFill>
              </a:rPr>
              <a:t>¿Quiénes se pueden postular?</a:t>
            </a:r>
            <a:endParaRPr lang="es-UY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28650" y="1399453"/>
            <a:ext cx="7886700" cy="4705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500"/>
              </a:spcBef>
            </a:pPr>
            <a:r>
              <a:rPr lang="es-UY" sz="2200" dirty="0" smtClean="0"/>
              <a:t>MMEE </a:t>
            </a:r>
            <a:r>
              <a:rPr lang="es-UY" sz="2200" dirty="0"/>
              <a:t>incluidas en el listado que cumplan con los requisitos mínimos establecidos. </a:t>
            </a:r>
            <a:endParaRPr lang="es-UY" sz="2200" dirty="0" smtClean="0"/>
          </a:p>
          <a:p>
            <a:pPr>
              <a:spcBef>
                <a:spcPts val="1500"/>
              </a:spcBef>
            </a:pPr>
            <a:endParaRPr lang="es-UY" sz="2200" dirty="0"/>
          </a:p>
          <a:p>
            <a:pPr>
              <a:spcBef>
                <a:spcPts val="1500"/>
              </a:spcBef>
            </a:pPr>
            <a:endParaRPr lang="es-UY" sz="2200" dirty="0" smtClean="0"/>
          </a:p>
          <a:p>
            <a:pPr>
              <a:spcBef>
                <a:spcPts val="1500"/>
              </a:spcBef>
            </a:pPr>
            <a:endParaRPr lang="es-UY" sz="2200" dirty="0"/>
          </a:p>
          <a:p>
            <a:pPr>
              <a:spcBef>
                <a:spcPts val="1500"/>
              </a:spcBef>
            </a:pPr>
            <a:endParaRPr lang="es-UY" sz="2200" dirty="0" smtClean="0"/>
          </a:p>
          <a:p>
            <a:pPr>
              <a:spcBef>
                <a:spcPts val="1500"/>
              </a:spcBef>
            </a:pPr>
            <a:endParaRPr lang="es-UY" sz="2200" dirty="0" smtClean="0"/>
          </a:p>
          <a:p>
            <a:pPr>
              <a:spcBef>
                <a:spcPts val="3000"/>
              </a:spcBef>
            </a:pPr>
            <a:r>
              <a:rPr lang="es-UY" sz="2200" dirty="0" smtClean="0"/>
              <a:t>MMEE que demuestren </a:t>
            </a:r>
            <a:r>
              <a:rPr lang="es-UY" sz="2200" dirty="0"/>
              <a:t>que se trata de una tecnología con una eficiencia energética superior a la media del mercado para el uso energético correspondiente.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50" y="314100"/>
            <a:ext cx="7887600" cy="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dirty="0" smtClean="0">
                <a:solidFill>
                  <a:schemeClr val="accent5"/>
                </a:solidFill>
              </a:rPr>
              <a:t>¿Qué MMEE se pueden postular? </a:t>
            </a:r>
            <a:endParaRPr lang="es-UY" sz="3600" b="1" dirty="0">
              <a:solidFill>
                <a:schemeClr val="accent5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3382" r="15147"/>
          <a:stretch/>
        </p:blipFill>
        <p:spPr>
          <a:xfrm>
            <a:off x="3347137" y="3274559"/>
            <a:ext cx="1596054" cy="13957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1176" r="15412"/>
          <a:stretch/>
        </p:blipFill>
        <p:spPr>
          <a:xfrm>
            <a:off x="7509049" y="2001265"/>
            <a:ext cx="1005271" cy="13693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955" y="2023665"/>
            <a:ext cx="1399251" cy="11160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108362" y="3359124"/>
            <a:ext cx="801373" cy="8525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2203900"/>
            <a:ext cx="1309934" cy="137122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2992" r="16609"/>
          <a:stretch/>
        </p:blipFill>
        <p:spPr>
          <a:xfrm>
            <a:off x="2285622" y="2103584"/>
            <a:ext cx="1169894" cy="166183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089" y="3759334"/>
            <a:ext cx="2138972" cy="77574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l="32566" t="10471" r="32225" b="9187"/>
          <a:stretch/>
        </p:blipFill>
        <p:spPr>
          <a:xfrm>
            <a:off x="8316532" y="3822251"/>
            <a:ext cx="465907" cy="70790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10"/>
          <a:srcRect l="10472" t="21137" r="9216" b="22392"/>
          <a:stretch/>
        </p:blipFill>
        <p:spPr>
          <a:xfrm>
            <a:off x="5154287" y="3464871"/>
            <a:ext cx="1558522" cy="10958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73862" y="1977440"/>
            <a:ext cx="1295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5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28650" y="1399453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2400"/>
              </a:spcBef>
              <a:buNone/>
            </a:pPr>
            <a:r>
              <a:rPr lang="es-UY" sz="2200" u="sng" dirty="0" smtClean="0"/>
              <a:t>Paso 1</a:t>
            </a:r>
            <a:r>
              <a:rPr lang="es-UY" sz="2200" dirty="0" smtClean="0"/>
              <a:t>: postulación a </a:t>
            </a:r>
            <a:r>
              <a:rPr lang="es-UY" sz="2200" dirty="0"/>
              <a:t>través </a:t>
            </a:r>
            <a:r>
              <a:rPr lang="es-UY" sz="2200" dirty="0" smtClean="0"/>
              <a:t>de </a:t>
            </a:r>
            <a:r>
              <a:rPr lang="es-UY" sz="2200" dirty="0" smtClean="0">
                <a:hlinkClick r:id="rId2"/>
              </a:rPr>
              <a:t>www.tramites.gub.uy</a:t>
            </a:r>
            <a:endParaRPr lang="es-UY" sz="2200" dirty="0" smtClean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UY" sz="2000" dirty="0" smtClean="0"/>
              <a:t>Una </a:t>
            </a:r>
            <a:r>
              <a:rPr lang="es-UY" sz="2000" dirty="0"/>
              <a:t>postulación por empresa </a:t>
            </a:r>
            <a:r>
              <a:rPr lang="es-UY" sz="2000" dirty="0" smtClean="0"/>
              <a:t>con </a:t>
            </a:r>
            <a:r>
              <a:rPr lang="es-UY" sz="2000" dirty="0"/>
              <a:t>todas las MMEE </a:t>
            </a:r>
            <a:r>
              <a:rPr lang="es-UY" sz="2000" dirty="0" smtClean="0"/>
              <a:t>a </a:t>
            </a:r>
            <a:r>
              <a:rPr lang="es-UY" sz="2000" dirty="0"/>
              <a:t>implementar. </a:t>
            </a:r>
            <a:endParaRPr lang="es-UY" sz="2000" dirty="0" smtClean="0"/>
          </a:p>
          <a:p>
            <a:pPr lvl="1" algn="just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s-UY" sz="2000" dirty="0" smtClean="0"/>
              <a:t>Para </a:t>
            </a:r>
            <a:r>
              <a:rPr lang="es-UY" sz="2000" dirty="0"/>
              <a:t>cada </a:t>
            </a:r>
            <a:r>
              <a:rPr lang="es-UY" sz="2000" dirty="0" smtClean="0"/>
              <a:t>MMEE </a:t>
            </a:r>
            <a:r>
              <a:rPr lang="es-UY" sz="2000" dirty="0"/>
              <a:t>deberá presentar </a:t>
            </a:r>
            <a:r>
              <a:rPr lang="es-UY" sz="2000" b="1" dirty="0"/>
              <a:t>inversión estimada </a:t>
            </a:r>
            <a:r>
              <a:rPr lang="es-UY" sz="2000" dirty="0" smtClean="0"/>
              <a:t>y </a:t>
            </a:r>
            <a:r>
              <a:rPr lang="es-UY" sz="2000" b="1" dirty="0" smtClean="0"/>
              <a:t>memoria </a:t>
            </a:r>
            <a:r>
              <a:rPr lang="es-UY" sz="2000" b="1" dirty="0"/>
              <a:t>descriptiva con las especificaciones del </a:t>
            </a:r>
            <a:r>
              <a:rPr lang="es-UY" sz="2000" b="1" dirty="0" smtClean="0"/>
              <a:t>equipo</a:t>
            </a:r>
            <a:r>
              <a:rPr lang="es-UY" sz="2000" dirty="0" smtClean="0"/>
              <a:t>. 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UY" sz="2200" u="sng" dirty="0" smtClean="0"/>
              <a:t>Paso 2</a:t>
            </a:r>
            <a:r>
              <a:rPr lang="es-UY" sz="2200" dirty="0"/>
              <a:t>: El MIEM </a:t>
            </a:r>
            <a:r>
              <a:rPr lang="es-UY" sz="2200" dirty="0" smtClean="0"/>
              <a:t>evalúa </a:t>
            </a:r>
            <a:r>
              <a:rPr lang="es-UY" sz="2200" dirty="0"/>
              <a:t>la solicitud y </a:t>
            </a:r>
            <a:r>
              <a:rPr lang="es-UY" sz="2200" dirty="0" smtClean="0"/>
              <a:t>pre-aprueba </a:t>
            </a:r>
            <a:r>
              <a:rPr lang="es-UY" sz="2200" dirty="0"/>
              <a:t>aquellas que cumplan con los </a:t>
            </a:r>
            <a:r>
              <a:rPr lang="es-UY" sz="2200" dirty="0" smtClean="0"/>
              <a:t>requisitos establecidos en la convocatoria. </a:t>
            </a:r>
            <a:endParaRPr lang="es-UY" sz="2200" dirty="0" smtClean="0"/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UY" sz="2000" dirty="0" smtClean="0"/>
              <a:t>Las </a:t>
            </a:r>
            <a:r>
              <a:rPr lang="es-UY" sz="2000" dirty="0"/>
              <a:t>MMEE pre-aprobadas </a:t>
            </a:r>
            <a:r>
              <a:rPr lang="es-UY" sz="2000" dirty="0" smtClean="0"/>
              <a:t>cuentan </a:t>
            </a:r>
            <a:r>
              <a:rPr lang="es-UY" sz="2000" dirty="0"/>
              <a:t>con </a:t>
            </a:r>
            <a:r>
              <a:rPr lang="es-UY" sz="2000" b="1" dirty="0"/>
              <a:t>45 días corridos para comprar e instalar los </a:t>
            </a:r>
            <a:r>
              <a:rPr lang="es-UY" sz="2000" b="1" dirty="0" smtClean="0"/>
              <a:t>equipos.</a:t>
            </a:r>
            <a:endParaRPr lang="es-UY" sz="20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8650" y="314100"/>
            <a:ext cx="7887600" cy="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dirty="0" smtClean="0">
                <a:solidFill>
                  <a:schemeClr val="accent5"/>
                </a:solidFill>
              </a:rPr>
              <a:t>¿Cómo postularse?</a:t>
            </a:r>
            <a:endParaRPr lang="es-UY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28650" y="1399453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s-UY" sz="2200" u="sng" dirty="0" smtClean="0"/>
              <a:t>Paso 3</a:t>
            </a:r>
            <a:r>
              <a:rPr lang="es-UY" sz="2200" dirty="0"/>
              <a:t>: La empresa deberá </a:t>
            </a:r>
            <a:r>
              <a:rPr lang="es-UY" sz="2200" dirty="0" smtClean="0"/>
              <a:t>presentar:</a:t>
            </a: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s-UY" sz="2200" b="1" dirty="0" smtClean="0"/>
              <a:t>Factura </a:t>
            </a:r>
            <a:r>
              <a:rPr lang="es-UY" sz="2200" b="1" dirty="0"/>
              <a:t>de </a:t>
            </a:r>
            <a:r>
              <a:rPr lang="es-UY" sz="2200" b="1" dirty="0" smtClean="0"/>
              <a:t>compra</a:t>
            </a:r>
            <a:r>
              <a:rPr lang="es-UY" sz="2200" dirty="0" smtClean="0"/>
              <a:t> </a:t>
            </a:r>
            <a:r>
              <a:rPr lang="es-UY" sz="2200" dirty="0"/>
              <a:t>a nombre de la </a:t>
            </a:r>
            <a:r>
              <a:rPr lang="es-UY" sz="2200" dirty="0" smtClean="0"/>
              <a:t>empresa.</a:t>
            </a:r>
          </a:p>
          <a:p>
            <a:pPr marL="457200" indent="-45720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s-UY" sz="2200" b="1" dirty="0" smtClean="0"/>
              <a:t>Fotos de los equipos instalados</a:t>
            </a:r>
            <a:r>
              <a:rPr lang="es-UY" sz="2200" dirty="0" smtClean="0"/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spcAft>
                <a:spcPts val="2400"/>
              </a:spcAft>
              <a:buNone/>
            </a:pPr>
            <a:r>
              <a:rPr lang="es-UY" sz="2200" u="sng" dirty="0" smtClean="0"/>
              <a:t>Paso 4</a:t>
            </a:r>
            <a:r>
              <a:rPr lang="es-UY" sz="2200" dirty="0" smtClean="0"/>
              <a:t>: El MIEM evaluará las evidencias presentadas y podrá aprobar la solicitud de reembolso, pedir aclaraciones o rechazarla. 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es-UY" sz="2200" u="sng" dirty="0" smtClean="0"/>
              <a:t>Paso 5</a:t>
            </a:r>
            <a:r>
              <a:rPr lang="es-UY" sz="2200" dirty="0"/>
              <a:t>: Si la solicitud es aprobada, para poder proceder al cobro la empresa </a:t>
            </a:r>
            <a:r>
              <a:rPr lang="es-UY" sz="2200" dirty="0" smtClean="0"/>
              <a:t>deberá </a:t>
            </a:r>
            <a:r>
              <a:rPr lang="es-UY" sz="2200" b="1" dirty="0"/>
              <a:t>estar al día con BPS y DGI </a:t>
            </a:r>
            <a:r>
              <a:rPr lang="es-UY" sz="2200" dirty="0"/>
              <a:t>y responder un </a:t>
            </a:r>
            <a:r>
              <a:rPr lang="es-UY" sz="2200" b="1" dirty="0"/>
              <a:t>breve cuestionario</a:t>
            </a:r>
            <a:r>
              <a:rPr lang="es-UY" sz="2200" dirty="0"/>
              <a:t> que permitirá al MIEM estimar el ahorro de energía de las MMEE implementadas. </a:t>
            </a:r>
            <a:endParaRPr lang="es-UY" sz="2200" dirty="0" smtClean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628650" y="314100"/>
            <a:ext cx="7887600" cy="845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3600" b="1" dirty="0" smtClean="0">
                <a:solidFill>
                  <a:schemeClr val="accent5"/>
                </a:solidFill>
              </a:rPr>
              <a:t>¿Cómo postularse?</a:t>
            </a:r>
            <a:endParaRPr lang="es-UY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61307" y="1416277"/>
            <a:ext cx="7772400" cy="3061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es-UY" sz="4200" dirty="0" smtClean="0"/>
              <a:t>Bases y link para postularse: </a:t>
            </a:r>
            <a:r>
              <a:rPr lang="es-UY" sz="4200" b="1" u="sng" dirty="0" smtClean="0"/>
              <a:t>www.eficienciaenergetica.gub.uy</a:t>
            </a:r>
          </a:p>
          <a:p>
            <a:pPr>
              <a:lnSpc>
                <a:spcPct val="130000"/>
              </a:lnSpc>
            </a:pPr>
            <a:endParaRPr lang="es-UY" sz="1600" b="1" u="sng" dirty="0" smtClean="0"/>
          </a:p>
          <a:p>
            <a:pPr>
              <a:lnSpc>
                <a:spcPct val="130000"/>
              </a:lnSpc>
            </a:pPr>
            <a:r>
              <a:rPr lang="es-UY" sz="4200" dirty="0" smtClean="0"/>
              <a:t>Consultas: </a:t>
            </a:r>
            <a:r>
              <a:rPr lang="es-UY" sz="4200" b="1" u="sng" dirty="0" smtClean="0"/>
              <a:t>daee@miem.gub.uy</a:t>
            </a:r>
            <a:endParaRPr lang="es-UY" sz="4200" b="1" u="sng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134836" y="5270284"/>
            <a:ext cx="6858000" cy="1469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>
                <a:solidFill>
                  <a:schemeClr val="accent4"/>
                </a:solidFill>
              </a:defRPr>
            </a:lvl1pPr>
            <a:lvl2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s-UY" dirty="0"/>
              <a:t>Ministerio de Industria, Energía y Minería</a:t>
            </a:r>
          </a:p>
          <a:p>
            <a:r>
              <a:rPr lang="es-UY" dirty="0">
                <a:solidFill>
                  <a:schemeClr val="bg1"/>
                </a:solidFill>
              </a:rPr>
              <a:t>15 de marzo de 2022</a:t>
            </a:r>
          </a:p>
        </p:txBody>
      </p:sp>
    </p:spTree>
    <p:extLst>
      <p:ext uri="{BB962C8B-B14F-4D97-AF65-F5344CB8AC3E}">
        <p14:creationId xmlns:p14="http://schemas.microsoft.com/office/powerpoint/2010/main" val="34271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482</Words>
  <Application>Microsoft Office PowerPoint</Application>
  <PresentationFormat>Presentación en pantalla (4:3)</PresentationFormat>
  <Paragraphs>100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Mena</dc:creator>
  <cp:lastModifiedBy>María Pía Zanetti</cp:lastModifiedBy>
  <cp:revision>38</cp:revision>
  <dcterms:created xsi:type="dcterms:W3CDTF">2022-03-14T11:32:26Z</dcterms:created>
  <dcterms:modified xsi:type="dcterms:W3CDTF">2022-03-15T13:09:44Z</dcterms:modified>
</cp:coreProperties>
</file>